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617" r:id="rId5"/>
    <p:sldId id="350" r:id="rId6"/>
    <p:sldId id="268" r:id="rId7"/>
    <p:sldId id="259" r:id="rId8"/>
    <p:sldId id="345" r:id="rId9"/>
    <p:sldId id="351" r:id="rId10"/>
    <p:sldId id="353" r:id="rId11"/>
    <p:sldId id="356" r:id="rId12"/>
    <p:sldId id="357" r:id="rId13"/>
    <p:sldId id="286" r:id="rId14"/>
    <p:sldId id="289" r:id="rId15"/>
    <p:sldId id="296" r:id="rId16"/>
    <p:sldId id="34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45" autoAdjust="0"/>
    <p:restoredTop sz="92988" autoAdjust="0"/>
  </p:normalViewPr>
  <p:slideViewPr>
    <p:cSldViewPr snapToGrid="0">
      <p:cViewPr>
        <p:scale>
          <a:sx n="40" d="100"/>
          <a:sy n="40" d="100"/>
        </p:scale>
        <p:origin x="1664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3358-E3E2-42E0-B3F6-89B10F4EC3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一种编程语言写成的源程序 翻译为另一种语言写成的目标程序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3600"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 sz="3200"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 sz="2800"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2.m4a"/><Relationship Id="rId3" Type="http://schemas.openxmlformats.org/officeDocument/2006/relationships/audio" Target="../media/media2.m4a"/><Relationship Id="rId2" Type="http://schemas.openxmlformats.org/officeDocument/2006/relationships/image" Target="../media/image2.jpeg"/><Relationship Id="rId1" Type="http://schemas.openxmlformats.org/officeDocument/2006/relationships/hyperlink" Target="mailto:liutian@pku.edu.cn" TargetMode="Externa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760271"/>
            <a:ext cx="12192000" cy="1502850"/>
          </a:xfrm>
        </p:spPr>
        <p:txBody>
          <a:bodyPr>
            <a:normAutofit/>
          </a:bodyPr>
          <a:lstStyle/>
          <a:p>
            <a:r>
              <a:rPr lang="zh-CN" altLang="en-US" sz="8000" b="0" dirty="0">
                <a:latin typeface="+mj-ea"/>
                <a:cs typeface="Calibri" panose="020F0502020204030204" pitchFamily="34" charset="0"/>
              </a:rPr>
              <a:t>编译实习</a:t>
            </a:r>
            <a:endParaRPr lang="zh-CN" altLang="en-US" sz="8000" b="0" dirty="0">
              <a:latin typeface="+mj-ea"/>
              <a:cs typeface="Calibri" panose="020F050202020403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570576"/>
            <a:ext cx="12192000" cy="2743200"/>
          </a:xfrm>
        </p:spPr>
        <p:txBody>
          <a:bodyPr>
            <a:noAutofit/>
          </a:bodyPr>
          <a:lstStyle/>
          <a:p>
            <a:r>
              <a:rPr lang="zh-CN" altLang="en-US" sz="36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sz="3600" b="1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altLang="zh-CN" sz="2800" b="1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800" b="1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524000" y="2364649"/>
            <a:ext cx="9144000" cy="9783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0" dirty="0">
                <a:latin typeface="+mn-lt"/>
                <a:cs typeface="Calibri" panose="020F0502020204030204" pitchFamily="34" charset="0"/>
              </a:rPr>
              <a:t>01. </a:t>
            </a:r>
            <a:r>
              <a:rPr lang="zh-CN" altLang="en-US" sz="5400" b="0" dirty="0">
                <a:latin typeface="+mn-lt"/>
                <a:cs typeface="Calibri" panose="020F0502020204030204" pitchFamily="34" charset="0"/>
              </a:rPr>
              <a:t>课程介绍、</a:t>
            </a:r>
            <a:r>
              <a:rPr lang="en-US" altLang="zh-CN" sz="5400" b="0" dirty="0">
                <a:latin typeface="+mn-lt"/>
                <a:cs typeface="Calibri" panose="020F0502020204030204" pitchFamily="34" charset="0"/>
              </a:rPr>
              <a:t>Java</a:t>
            </a:r>
            <a:r>
              <a:rPr lang="zh-CN" altLang="en-US" sz="5400" b="0" dirty="0">
                <a:latin typeface="+mn-lt"/>
                <a:cs typeface="Calibri" panose="020F0502020204030204" pitchFamily="34" charset="0"/>
              </a:rPr>
              <a:t>和</a:t>
            </a:r>
            <a:r>
              <a:rPr lang="en-US" altLang="zh-CN" sz="5400" b="0" dirty="0">
                <a:latin typeface="+mn-lt"/>
                <a:cs typeface="Calibri" panose="020F0502020204030204" pitchFamily="34" charset="0"/>
              </a:rPr>
              <a:t>MiniJava</a:t>
            </a:r>
            <a:endParaRPr lang="zh-CN" altLang="en-US" sz="5400" b="0" dirty="0">
              <a:latin typeface="+mn-lt"/>
              <a:cs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32"/>
    </mc:Choice>
    <mc:Fallback>
      <p:transition spd="slow" advTm="28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前端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791201" y="1174500"/>
            <a:ext cx="1668788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词法分析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000500" y="1174500"/>
            <a:ext cx="12882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30" idx="3"/>
            <a:endCxn id="29" idx="1"/>
          </p:cNvCxnSpPr>
          <p:nvPr/>
        </p:nvCxnSpPr>
        <p:spPr>
          <a:xfrm>
            <a:off x="5288767" y="1535969"/>
            <a:ext cx="502434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6894181" y="2237394"/>
            <a:ext cx="1651658" cy="361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29" idx="2"/>
            <a:endCxn id="32" idx="0"/>
          </p:cNvCxnSpPr>
          <p:nvPr/>
        </p:nvCxnSpPr>
        <p:spPr>
          <a:xfrm>
            <a:off x="6625595" y="1897437"/>
            <a:ext cx="1094415" cy="339957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8069588" y="1167154"/>
            <a:ext cx="1671182" cy="72293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语法分析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5" name="直接箭头连接符 34"/>
          <p:cNvCxnSpPr>
            <a:stCxn id="34" idx="2"/>
            <a:endCxn id="32" idx="0"/>
          </p:cNvCxnSpPr>
          <p:nvPr/>
        </p:nvCxnSpPr>
        <p:spPr>
          <a:xfrm flipH="1">
            <a:off x="7720010" y="1890091"/>
            <a:ext cx="1185169" cy="34730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9" idx="3"/>
            <a:endCxn id="34" idx="1"/>
          </p:cNvCxnSpPr>
          <p:nvPr/>
        </p:nvCxnSpPr>
        <p:spPr>
          <a:xfrm flipV="1">
            <a:off x="7459989" y="1528623"/>
            <a:ext cx="609599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10305591" y="1174500"/>
            <a:ext cx="138040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抽象  语法树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8" name="直接箭头连接符 37"/>
          <p:cNvCxnSpPr>
            <a:stCxn id="34" idx="3"/>
            <a:endCxn id="37" idx="1"/>
          </p:cNvCxnSpPr>
          <p:nvPr/>
        </p:nvCxnSpPr>
        <p:spPr>
          <a:xfrm>
            <a:off x="9740770" y="1528623"/>
            <a:ext cx="56482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7151680" y="589784"/>
            <a:ext cx="1266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单词串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674179" y="2866065"/>
            <a:ext cx="6477000" cy="169277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4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:= b+2.3*4.5</a:t>
            </a:r>
            <a:endParaRPr lang="en-US" altLang="zh-CN" sz="40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zh-CN" sz="36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zh-CN" sz="28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7110769" y="3461661"/>
            <a:ext cx="4318649" cy="2857197"/>
            <a:chOff x="7061782" y="1832980"/>
            <a:chExt cx="4318649" cy="4338917"/>
          </a:xfrm>
        </p:grpSpPr>
        <p:sp>
          <p:nvSpPr>
            <p:cNvPr id="44" name="矩形 43"/>
            <p:cNvSpPr/>
            <p:nvPr/>
          </p:nvSpPr>
          <p:spPr>
            <a:xfrm>
              <a:off x="7822757" y="1832980"/>
              <a:ext cx="53572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36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:=</a:t>
              </a:r>
              <a:endParaRPr lang="en-US" altLang="zh-CN" sz="3200" b="1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7061782" y="2854167"/>
              <a:ext cx="426720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a</a:t>
              </a:r>
              <a:endParaRPr lang="en-US" altLang="zh-CN" sz="60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9583084" y="2683715"/>
              <a:ext cx="43954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+</a:t>
              </a:r>
              <a:endParaRPr lang="en-US" altLang="zh-CN" sz="60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8840911" y="3876687"/>
              <a:ext cx="45076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b</a:t>
              </a:r>
              <a:endParaRPr lang="en-US" altLang="zh-CN" sz="48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0415674" y="4333887"/>
              <a:ext cx="49083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8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*</a:t>
              </a:r>
              <a:endParaRPr lang="en-US" altLang="zh-CN" sz="48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cxnSp>
          <p:nvCxnSpPr>
            <p:cNvPr id="50" name="直接箭头连接符 49"/>
            <p:cNvCxnSpPr>
              <a:stCxn id="44" idx="2"/>
              <a:endCxn id="45" idx="3"/>
            </p:cNvCxnSpPr>
            <p:nvPr/>
          </p:nvCxnSpPr>
          <p:spPr>
            <a:xfrm flipH="1">
              <a:off x="7488502" y="2479311"/>
              <a:ext cx="602117" cy="728799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/>
            <p:cNvCxnSpPr>
              <a:stCxn id="44" idx="2"/>
              <a:endCxn id="46" idx="1"/>
            </p:cNvCxnSpPr>
            <p:nvPr/>
          </p:nvCxnSpPr>
          <p:spPr>
            <a:xfrm>
              <a:off x="8090619" y="2479311"/>
              <a:ext cx="1492465" cy="558347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/>
            <p:cNvCxnSpPr>
              <a:stCxn id="46" idx="2"/>
              <a:endCxn id="47" idx="3"/>
            </p:cNvCxnSpPr>
            <p:nvPr/>
          </p:nvCxnSpPr>
          <p:spPr>
            <a:xfrm flipH="1">
              <a:off x="9291675" y="3391601"/>
              <a:ext cx="511181" cy="839029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箭头连接符 52"/>
            <p:cNvCxnSpPr>
              <a:stCxn id="46" idx="2"/>
              <a:endCxn id="49" idx="0"/>
            </p:cNvCxnSpPr>
            <p:nvPr/>
          </p:nvCxnSpPr>
          <p:spPr>
            <a:xfrm>
              <a:off x="9802856" y="3391601"/>
              <a:ext cx="858238" cy="942286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矩形 53"/>
            <p:cNvSpPr/>
            <p:nvPr/>
          </p:nvSpPr>
          <p:spPr>
            <a:xfrm>
              <a:off x="8511258" y="5298234"/>
              <a:ext cx="82907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2.3</a:t>
              </a:r>
              <a:endParaRPr lang="en-US" altLang="zh-CN" sz="48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0551357" y="5464011"/>
              <a:ext cx="829074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altLang="zh-CN" sz="4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4.5</a:t>
              </a:r>
              <a:endParaRPr lang="en-US" altLang="zh-CN" sz="4800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  <p:cxnSp>
          <p:nvCxnSpPr>
            <p:cNvPr id="56" name="直接箭头连接符 55"/>
            <p:cNvCxnSpPr>
              <a:endCxn id="54" idx="3"/>
            </p:cNvCxnSpPr>
            <p:nvPr/>
          </p:nvCxnSpPr>
          <p:spPr>
            <a:xfrm flipH="1">
              <a:off x="9340332" y="4908423"/>
              <a:ext cx="1320761" cy="743754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>
              <a:endCxn id="55" idx="0"/>
            </p:cNvCxnSpPr>
            <p:nvPr/>
          </p:nvCxnSpPr>
          <p:spPr>
            <a:xfrm>
              <a:off x="10661093" y="4908423"/>
              <a:ext cx="304801" cy="555588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内容占位符 2"/>
          <p:cNvSpPr>
            <a:spLocks noGrp="1"/>
          </p:cNvSpPr>
          <p:nvPr>
            <p:ph idx="1"/>
          </p:nvPr>
        </p:nvSpPr>
        <p:spPr>
          <a:xfrm>
            <a:off x="895350" y="2644347"/>
            <a:ext cx="5467350" cy="1374775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从单词串到抽象语法树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2400" dirty="0"/>
              <a:t>根据</a:t>
            </a:r>
            <a:r>
              <a:rPr lang="zh-CN" altLang="en-US" sz="2400" b="1" dirty="0"/>
              <a:t>语法规则</a:t>
            </a:r>
            <a:r>
              <a:rPr lang="zh-CN" altLang="en-US" sz="2400" dirty="0"/>
              <a:t>识别</a:t>
            </a:r>
            <a:r>
              <a:rPr lang="zh-CN" altLang="en-US" sz="2400" b="1" dirty="0"/>
              <a:t>语法成分</a:t>
            </a:r>
            <a:r>
              <a:rPr lang="zh-CN" altLang="en-US" sz="2400" dirty="0"/>
              <a:t>，如表达式、语句、函数等。</a:t>
            </a:r>
            <a:endParaRPr lang="zh-CN" altLang="en-US" sz="2400" dirty="0"/>
          </a:p>
        </p:txBody>
      </p:sp>
      <p:sp>
        <p:nvSpPr>
          <p:cNvPr id="41" name="内容占位符 2"/>
          <p:cNvSpPr txBox="1"/>
          <p:nvPr/>
        </p:nvSpPr>
        <p:spPr>
          <a:xfrm>
            <a:off x="838200" y="4075269"/>
            <a:ext cx="7105650" cy="685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/>
              <a:t>语法规则</a:t>
            </a:r>
            <a:endParaRPr lang="en-US" altLang="zh-CN" sz="3200" b="1" dirty="0"/>
          </a:p>
        </p:txBody>
      </p:sp>
      <p:sp>
        <p:nvSpPr>
          <p:cNvPr id="42" name="矩形 41"/>
          <p:cNvSpPr/>
          <p:nvPr/>
        </p:nvSpPr>
        <p:spPr>
          <a:xfrm>
            <a:off x="590550" y="4665820"/>
            <a:ext cx="59055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AssignStm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&gt; ::= &lt;id&gt;&lt;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AssignOp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&gt;&lt;Expr&gt;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&lt;Expr&gt; ::= &lt;Expr&gt;&lt;op&gt;&lt;Expr&gt;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| 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num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| id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47"/>
    </mc:Choice>
    <mc:Fallback>
      <p:transition spd="slow" advTm="28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743200"/>
            <a:ext cx="10515600" cy="3676649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latin typeface="+mn-lt"/>
              </a:rPr>
              <a:t>任务</a:t>
            </a:r>
            <a:endParaRPr lang="en-US" altLang="zh-CN" sz="2800" b="1" dirty="0">
              <a:latin typeface="+mn-lt"/>
            </a:endParaRP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+mn-lt"/>
              </a:rPr>
              <a:t>检查语义正确性（</a:t>
            </a:r>
            <a:r>
              <a:rPr lang="zh-CN" altLang="en-US" sz="2400" b="1" dirty="0">
                <a:latin typeface="+mn-lt"/>
              </a:rPr>
              <a:t>类型检查</a:t>
            </a:r>
            <a:r>
              <a:rPr lang="zh-CN" altLang="en-US" sz="2400" dirty="0">
                <a:latin typeface="+mn-lt"/>
              </a:rPr>
              <a:t>）</a:t>
            </a:r>
            <a:r>
              <a:rPr lang="en-US" altLang="zh-CN" sz="2400" dirty="0">
                <a:latin typeface="+mn-lt"/>
              </a:rPr>
              <a:t>: 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She is a boy (</a:t>
            </a:r>
            <a:r>
              <a:rPr lang="zh-CN" altLang="en-US" b="1" dirty="0">
                <a:solidFill>
                  <a:srgbClr val="FF0000"/>
                </a:solidFill>
                <a:latin typeface="+mn-lt"/>
              </a:rPr>
              <a:t>主宾类型不匹配</a:t>
            </a:r>
            <a:r>
              <a:rPr lang="en-US" altLang="zh-CN" b="1" dirty="0">
                <a:solidFill>
                  <a:srgbClr val="FF0000"/>
                </a:solidFill>
                <a:latin typeface="+mn-lt"/>
              </a:rPr>
              <a:t>)</a:t>
            </a:r>
            <a:endParaRPr lang="en-US" altLang="zh-CN" b="1" dirty="0">
              <a:solidFill>
                <a:srgbClr val="FF0000"/>
              </a:solidFill>
              <a:latin typeface="+mn-lt"/>
            </a:endParaRPr>
          </a:p>
          <a:p>
            <a:pPr lvl="1">
              <a:spcBef>
                <a:spcPts val="600"/>
              </a:spcBef>
              <a:spcAft>
                <a:spcPts val="1800"/>
              </a:spcAft>
            </a:pPr>
            <a:r>
              <a:rPr lang="zh-CN" altLang="en-US" sz="2400" dirty="0">
                <a:latin typeface="+mn-lt"/>
              </a:rPr>
              <a:t>语义等价地翻译</a:t>
            </a:r>
            <a:endParaRPr lang="en-US" altLang="zh-CN" sz="2800" dirty="0">
              <a:latin typeface="+mn-lt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latin typeface="+mn-lt"/>
              </a:rPr>
              <a:t>中间代码：介于源语言和目标语言之间的中间形式</a:t>
            </a:r>
            <a:endParaRPr lang="en-US" altLang="zh-CN" sz="2800" b="1" dirty="0">
              <a:latin typeface="+mn-lt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+mn-lt"/>
              </a:rPr>
              <a:t>目的：便于优化和编译程序的移植</a:t>
            </a:r>
            <a:endParaRPr lang="en-US" altLang="zh-CN" sz="2400" dirty="0">
              <a:latin typeface="+mn-lt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+mn-lt"/>
              </a:rPr>
              <a:t>形式：四元式（三地址指令）等</a:t>
            </a:r>
            <a:endParaRPr lang="en-US" altLang="zh-CN" sz="2400" dirty="0">
              <a:latin typeface="+mn-lt"/>
            </a:endParaRPr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315684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后端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09460" y="438283"/>
            <a:ext cx="1578193" cy="12272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8" name="直接箭头连接符 7"/>
          <p:cNvCxnSpPr>
            <a:stCxn id="15" idx="3"/>
            <a:endCxn id="7" idx="1"/>
          </p:cNvCxnSpPr>
          <p:nvPr/>
        </p:nvCxnSpPr>
        <p:spPr>
          <a:xfrm>
            <a:off x="4923443" y="1051899"/>
            <a:ext cx="386017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894130" y="2075764"/>
            <a:ext cx="1029312" cy="387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0" name="直接箭头连接符 9"/>
          <p:cNvCxnSpPr>
            <a:stCxn id="15" idx="2"/>
            <a:endCxn id="9" idx="0"/>
          </p:cNvCxnSpPr>
          <p:nvPr/>
        </p:nvCxnSpPr>
        <p:spPr>
          <a:xfrm flipH="1">
            <a:off x="4408786" y="1665515"/>
            <a:ext cx="1" cy="4102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7324976" y="438283"/>
            <a:ext cx="1359675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2" name="直接箭头连接符 11"/>
          <p:cNvCxnSpPr>
            <a:stCxn id="7" idx="3"/>
            <a:endCxn id="11" idx="1"/>
          </p:cNvCxnSpPr>
          <p:nvPr/>
        </p:nvCxnSpPr>
        <p:spPr>
          <a:xfrm>
            <a:off x="6887653" y="1051899"/>
            <a:ext cx="437323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11039952" y="438282"/>
            <a:ext cx="1010535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4" name="直接箭头连接符 13"/>
          <p:cNvCxnSpPr>
            <a:stCxn id="11" idx="3"/>
            <a:endCxn id="16" idx="1"/>
          </p:cNvCxnSpPr>
          <p:nvPr/>
        </p:nvCxnSpPr>
        <p:spPr>
          <a:xfrm flipV="1">
            <a:off x="8684651" y="1051898"/>
            <a:ext cx="382858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894131" y="438283"/>
            <a:ext cx="1029312" cy="12272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语义分析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067509" y="438282"/>
            <a:ext cx="1578193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机器代码生成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7" name="直接箭头连接符 16"/>
          <p:cNvCxnSpPr>
            <a:stCxn id="16" idx="3"/>
            <a:endCxn id="13" idx="1"/>
          </p:cNvCxnSpPr>
          <p:nvPr/>
        </p:nvCxnSpPr>
        <p:spPr>
          <a:xfrm>
            <a:off x="10645702" y="1051898"/>
            <a:ext cx="394250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171701" y="438283"/>
            <a:ext cx="1329084" cy="1227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抽象语法树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9" name="直接箭头连接符 18"/>
          <p:cNvCxnSpPr>
            <a:stCxn id="18" idx="3"/>
            <a:endCxn id="15" idx="1"/>
          </p:cNvCxnSpPr>
          <p:nvPr/>
        </p:nvCxnSpPr>
        <p:spPr>
          <a:xfrm>
            <a:off x="3500785" y="1051898"/>
            <a:ext cx="393346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146"/>
    </mc:Choice>
    <mc:Fallback>
      <p:transition spd="slow" advTm="16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976" y="1943097"/>
            <a:ext cx="5618774" cy="43876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6247805" y="2057400"/>
          <a:ext cx="5286972" cy="1992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1671"/>
                <a:gridCol w="1638142"/>
                <a:gridCol w="1498301"/>
                <a:gridCol w="1008858"/>
              </a:tblGrid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+mj-lt"/>
                          <a:ea typeface="仿宋" panose="02010609060101010101" pitchFamily="49" charset="-122"/>
                        </a:rPr>
                        <a:t>运算符</a:t>
                      </a:r>
                      <a:endParaRPr lang="zh-CN" altLang="en-US" sz="2000" b="1" dirty="0"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+mj-lt"/>
                          <a:ea typeface="仿宋" panose="02010609060101010101" pitchFamily="49" charset="-122"/>
                        </a:rPr>
                        <a:t>左运算对象</a:t>
                      </a:r>
                      <a:endParaRPr lang="zh-CN" altLang="en-US" sz="2000" b="1" dirty="0"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+mj-lt"/>
                          <a:ea typeface="仿宋" panose="02010609060101010101" pitchFamily="49" charset="-122"/>
                        </a:rPr>
                        <a:t>右运算对象</a:t>
                      </a:r>
                      <a:endParaRPr lang="zh-CN" altLang="en-US" sz="2000" b="1" dirty="0"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b="1" dirty="0">
                          <a:latin typeface="+mj-lt"/>
                          <a:ea typeface="仿宋" panose="02010609060101010101" pitchFamily="49" charset="-122"/>
                        </a:rPr>
                        <a:t>结果</a:t>
                      </a:r>
                      <a:endParaRPr lang="zh-CN" altLang="en-US" sz="2000" b="1" dirty="0"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/>
                </a:tc>
              </a:tr>
              <a:tr h="4980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*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2.3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4.5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T1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</a:tr>
              <a:tr h="4980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+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b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T1</a:t>
                      </a:r>
                      <a:endParaRPr lang="en-US" altLang="zh-CN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T2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</a:tr>
              <a:tr h="49806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:=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T2</a:t>
                      </a:r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800" b="1" dirty="0"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2317307" y="2414567"/>
            <a:ext cx="5357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36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:=</a:t>
            </a:r>
            <a:endParaRPr lang="en-US" altLang="zh-CN" sz="3200" b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84832" y="3302404"/>
            <a:ext cx="42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0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  <a:endParaRPr lang="en-US" altLang="zh-CN" sz="6000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29934" y="3112902"/>
            <a:ext cx="43954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0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+</a:t>
            </a:r>
            <a:endParaRPr lang="en-US" altLang="zh-CN" sz="6000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935411" y="4172524"/>
            <a:ext cx="45076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000" dirty="0">
                <a:solidFill>
                  <a:srgbClr val="00B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  <a:endParaRPr lang="en-US" altLang="zh-CN" sz="4800" dirty="0">
              <a:solidFill>
                <a:srgbClr val="00B05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910224" y="4382074"/>
            <a:ext cx="4908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800" dirty="0">
                <a:solidFill>
                  <a:srgbClr val="00B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*</a:t>
            </a:r>
            <a:endParaRPr lang="en-US" altLang="zh-CN" sz="4800" dirty="0">
              <a:solidFill>
                <a:srgbClr val="00B05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5" name="直接箭头连接符 14"/>
          <p:cNvCxnSpPr>
            <a:endCxn id="11" idx="3"/>
          </p:cNvCxnSpPr>
          <p:nvPr/>
        </p:nvCxnSpPr>
        <p:spPr>
          <a:xfrm flipH="1">
            <a:off x="1411552" y="3003748"/>
            <a:ext cx="1173617" cy="652599"/>
          </a:xfrm>
          <a:prstGeom prst="straightConnector1">
            <a:avLst/>
          </a:prstGeom>
          <a:ln>
            <a:solidFill>
              <a:srgbClr val="FF0000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12" idx="1"/>
          </p:cNvCxnSpPr>
          <p:nvPr/>
        </p:nvCxnSpPr>
        <p:spPr>
          <a:xfrm>
            <a:off x="2585169" y="3003748"/>
            <a:ext cx="844765" cy="463097"/>
          </a:xfrm>
          <a:prstGeom prst="straightConnector1">
            <a:avLst/>
          </a:prstGeom>
          <a:ln>
            <a:solidFill>
              <a:srgbClr val="FF0000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2" idx="2"/>
            <a:endCxn id="13" idx="3"/>
          </p:cNvCxnSpPr>
          <p:nvPr/>
        </p:nvCxnSpPr>
        <p:spPr>
          <a:xfrm flipH="1">
            <a:off x="3386175" y="3820788"/>
            <a:ext cx="263531" cy="705679"/>
          </a:xfrm>
          <a:prstGeom prst="straightConnector1">
            <a:avLst/>
          </a:prstGeom>
          <a:ln>
            <a:solidFill>
              <a:srgbClr val="00B050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2" idx="2"/>
            <a:endCxn id="14" idx="0"/>
          </p:cNvCxnSpPr>
          <p:nvPr/>
        </p:nvCxnSpPr>
        <p:spPr>
          <a:xfrm>
            <a:off x="3649706" y="3820788"/>
            <a:ext cx="1505938" cy="561287"/>
          </a:xfrm>
          <a:prstGeom prst="straightConnector1">
            <a:avLst/>
          </a:prstGeom>
          <a:ln>
            <a:solidFill>
              <a:srgbClr val="00B050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3691608" y="5155921"/>
            <a:ext cx="8290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000" dirty="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2.3</a:t>
            </a:r>
            <a:endParaRPr lang="en-US" altLang="zh-CN" sz="4800" dirty="0">
              <a:solidFill>
                <a:schemeClr val="accent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836357" y="5588398"/>
            <a:ext cx="82907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sz="4000" dirty="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4.5</a:t>
            </a:r>
            <a:endParaRPr lang="en-US" altLang="zh-CN" sz="4800" dirty="0">
              <a:solidFill>
                <a:schemeClr val="accent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1" name="直接箭头连接符 20"/>
          <p:cNvCxnSpPr>
            <a:endCxn id="19" idx="3"/>
          </p:cNvCxnSpPr>
          <p:nvPr/>
        </p:nvCxnSpPr>
        <p:spPr>
          <a:xfrm flipH="1">
            <a:off x="4520682" y="4947902"/>
            <a:ext cx="634961" cy="561962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endCxn id="20" idx="0"/>
          </p:cNvCxnSpPr>
          <p:nvPr/>
        </p:nvCxnSpPr>
        <p:spPr>
          <a:xfrm>
            <a:off x="5155643" y="4947902"/>
            <a:ext cx="95251" cy="640496"/>
          </a:xfrm>
          <a:prstGeom prst="straightConnector1">
            <a:avLst/>
          </a:prstGeom>
          <a:ln>
            <a:solidFill>
              <a:schemeClr val="accent1"/>
            </a:solidFill>
            <a:headEnd type="none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342900" y="4987715"/>
            <a:ext cx="2826476" cy="6463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3600" dirty="0">
                <a:latin typeface="Calibri" panose="020F0502020204030204" pitchFamily="34" charset="0"/>
                <a:cs typeface="Calibri" panose="020F0502020204030204" pitchFamily="34" charset="0"/>
              </a:rPr>
              <a:t>a := b+2.3*4.5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587611" y="4199283"/>
            <a:ext cx="4508046" cy="1985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中间码的语义：</a:t>
            </a:r>
            <a:endParaRPr lang="en-US" altLang="zh-CN" sz="24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3">
              <a:spcAft>
                <a:spcPts val="600"/>
              </a:spcAft>
            </a:pPr>
            <a:r>
              <a:rPr lang="en-US" altLang="zh-CN" sz="2800" dirty="0">
                <a:solidFill>
                  <a:schemeClr val="accent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2.3*4.5  -&gt;  T1</a:t>
            </a:r>
            <a:endParaRPr lang="en-US" altLang="zh-CN" sz="2800" dirty="0">
              <a:solidFill>
                <a:schemeClr val="accent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3">
              <a:spcAft>
                <a:spcPts val="600"/>
              </a:spcAft>
            </a:pPr>
            <a:r>
              <a:rPr lang="en-US" altLang="zh-CN" sz="2800" dirty="0">
                <a:solidFill>
                  <a:srgbClr val="00B0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b+T1 -&gt; T2</a:t>
            </a:r>
            <a:endParaRPr lang="en-US" altLang="zh-CN" sz="2800" dirty="0">
              <a:solidFill>
                <a:srgbClr val="00B05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lvl="3">
              <a:spcAft>
                <a:spcPts val="600"/>
              </a:spcAft>
            </a:pPr>
            <a:r>
              <a:rPr lang="en-US" altLang="zh-CN" sz="2800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T2 -&gt; a</a:t>
            </a:r>
            <a:endParaRPr lang="en-US" altLang="zh-CN" sz="2800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315684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后端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309460" y="438283"/>
            <a:ext cx="1578193" cy="12272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7" name="直接箭头连接符 26"/>
          <p:cNvCxnSpPr>
            <a:stCxn id="34" idx="3"/>
            <a:endCxn id="26" idx="1"/>
          </p:cNvCxnSpPr>
          <p:nvPr/>
        </p:nvCxnSpPr>
        <p:spPr>
          <a:xfrm>
            <a:off x="4923443" y="1051899"/>
            <a:ext cx="386017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3894130" y="2075764"/>
            <a:ext cx="1029312" cy="387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9" name="直接箭头连接符 28"/>
          <p:cNvCxnSpPr>
            <a:stCxn id="34" idx="2"/>
            <a:endCxn id="28" idx="0"/>
          </p:cNvCxnSpPr>
          <p:nvPr/>
        </p:nvCxnSpPr>
        <p:spPr>
          <a:xfrm flipH="1">
            <a:off x="4408786" y="1665515"/>
            <a:ext cx="1" cy="4102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7324976" y="438283"/>
            <a:ext cx="1359675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26" idx="3"/>
            <a:endCxn id="30" idx="1"/>
          </p:cNvCxnSpPr>
          <p:nvPr/>
        </p:nvCxnSpPr>
        <p:spPr>
          <a:xfrm>
            <a:off x="6887653" y="1051899"/>
            <a:ext cx="437323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11039952" y="438282"/>
            <a:ext cx="1010535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30" idx="3"/>
            <a:endCxn id="35" idx="1"/>
          </p:cNvCxnSpPr>
          <p:nvPr/>
        </p:nvCxnSpPr>
        <p:spPr>
          <a:xfrm flipV="1">
            <a:off x="8684651" y="1051898"/>
            <a:ext cx="382858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3894131" y="438283"/>
            <a:ext cx="1029312" cy="12272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语义分析</a:t>
            </a:r>
            <a:endParaRPr lang="en-US" altLang="zh-CN" sz="28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067509" y="438282"/>
            <a:ext cx="1578193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机器代码生成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6" name="直接箭头连接符 35"/>
          <p:cNvCxnSpPr>
            <a:stCxn id="35" idx="3"/>
            <a:endCxn id="32" idx="1"/>
          </p:cNvCxnSpPr>
          <p:nvPr/>
        </p:nvCxnSpPr>
        <p:spPr>
          <a:xfrm>
            <a:off x="10645702" y="1051898"/>
            <a:ext cx="394250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2171701" y="438283"/>
            <a:ext cx="1329084" cy="1227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抽象语法树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40" name="直接箭头连接符 39"/>
          <p:cNvCxnSpPr>
            <a:stCxn id="37" idx="3"/>
            <a:endCxn id="34" idx="1"/>
          </p:cNvCxnSpPr>
          <p:nvPr/>
        </p:nvCxnSpPr>
        <p:spPr>
          <a:xfrm>
            <a:off x="3500785" y="1051898"/>
            <a:ext cx="393346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231"/>
    </mc:Choice>
    <mc:Fallback>
      <p:transition spd="slow" advTm="67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9057" y="2892745"/>
            <a:ext cx="6326311" cy="2693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95580" indent="-19558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marL="457200" lvl="1" indent="0" eaLnBrk="1" hangingPunct="1">
              <a:spcBef>
                <a:spcPct val="0"/>
              </a:spcBef>
              <a:spcAft>
                <a:spcPts val="600"/>
              </a:spcAft>
              <a:buClrTx/>
              <a:buNone/>
            </a:pPr>
            <a:endParaRPr lang="en-US" altLang="zh-CN" sz="2400" b="1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中间代码里临时变量的个数不受限制</a:t>
            </a:r>
            <a:endParaRPr lang="en-US" altLang="zh-CN" sz="2400" b="1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2" eaLnBrk="1" hangingPunct="1">
              <a:spcBef>
                <a:spcPct val="0"/>
              </a:spcBef>
              <a:spcAft>
                <a:spcPts val="1200"/>
              </a:spcAft>
              <a:buClrTx/>
              <a:buFontTx/>
              <a:buChar char="•"/>
            </a:pPr>
            <a:r>
              <a:rPr lang="zh-CN" altLang="en-US" sz="2400" b="1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而目标机的寄存器是有限的</a:t>
            </a:r>
            <a:endParaRPr lang="en-US" altLang="zh-CN" sz="2400" b="1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活跃区间不同</a:t>
            </a:r>
            <a:r>
              <a:rPr lang="zh-CN" altLang="en-US" sz="2400" b="1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的临时变量可以被映射到同一个寄存器</a:t>
            </a:r>
            <a:endParaRPr lang="en-US" altLang="zh-CN" sz="2400" b="1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lang="zh-CN" altLang="en-US" sz="2400" b="1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或将临时变量溢出至内存</a:t>
            </a:r>
            <a:endParaRPr lang="en-US" altLang="zh-CN" sz="2400" b="1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841231" y="3331326"/>
            <a:ext cx="419872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for (</a:t>
            </a:r>
            <a:r>
              <a:rPr lang="en-US" altLang="zh-CN" sz="2800" dirty="0" err="1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</a:t>
            </a:r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zh-CN" sz="2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</a:t>
            </a:r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= 0; a &lt; 1000; a++)</a:t>
            </a:r>
            <a:endParaRPr lang="en-US" altLang="zh-CN" sz="2800" dirty="0">
              <a:solidFill>
                <a:srgbClr val="0070C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       b += a + 2.3*4.5</a:t>
            </a:r>
            <a:endParaRPr lang="en-US" altLang="zh-CN" sz="2800" dirty="0">
              <a:solidFill>
                <a:srgbClr val="0070C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for (</a:t>
            </a:r>
            <a:r>
              <a:rPr lang="en-US" altLang="zh-CN" sz="2800" dirty="0" err="1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</a:t>
            </a:r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altLang="zh-CN" sz="2800" b="1" dirty="0">
                <a:solidFill>
                  <a:srgbClr val="FF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</a:t>
            </a:r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= 0; b &lt; 1000; b++)</a:t>
            </a:r>
            <a:endParaRPr lang="en-US" altLang="zh-CN" sz="2800" dirty="0">
              <a:solidFill>
                <a:srgbClr val="0070C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       c += b</a:t>
            </a:r>
            <a:r>
              <a:rPr lang="zh-CN" altLang="en-US" sz="2800" dirty="0">
                <a:solidFill>
                  <a:srgbClr val="0070C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；</a:t>
            </a:r>
            <a:endParaRPr lang="en-US" altLang="zh-CN" sz="2800" dirty="0">
              <a:solidFill>
                <a:srgbClr val="0070C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315684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后端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309460" y="438283"/>
            <a:ext cx="1578193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0" name="直接箭头连接符 19"/>
          <p:cNvCxnSpPr>
            <a:stCxn id="27" idx="3"/>
            <a:endCxn id="19" idx="1"/>
          </p:cNvCxnSpPr>
          <p:nvPr/>
        </p:nvCxnSpPr>
        <p:spPr>
          <a:xfrm>
            <a:off x="4923443" y="1051899"/>
            <a:ext cx="386017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3894130" y="2075764"/>
            <a:ext cx="1029312" cy="387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2" name="直接箭头连接符 21"/>
          <p:cNvCxnSpPr>
            <a:stCxn id="27" idx="2"/>
            <a:endCxn id="21" idx="0"/>
          </p:cNvCxnSpPr>
          <p:nvPr/>
        </p:nvCxnSpPr>
        <p:spPr>
          <a:xfrm flipH="1">
            <a:off x="4408786" y="1665515"/>
            <a:ext cx="1" cy="4102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7324976" y="438283"/>
            <a:ext cx="1359675" cy="12272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zh-CN" altLang="en-US" sz="1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4" name="直接箭头连接符 23"/>
          <p:cNvCxnSpPr>
            <a:stCxn id="19" idx="3"/>
            <a:endCxn id="23" idx="1"/>
          </p:cNvCxnSpPr>
          <p:nvPr/>
        </p:nvCxnSpPr>
        <p:spPr>
          <a:xfrm>
            <a:off x="6887653" y="1051899"/>
            <a:ext cx="437323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11039952" y="438282"/>
            <a:ext cx="1010535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6" name="直接箭头连接符 25"/>
          <p:cNvCxnSpPr>
            <a:stCxn id="23" idx="3"/>
            <a:endCxn id="28" idx="1"/>
          </p:cNvCxnSpPr>
          <p:nvPr/>
        </p:nvCxnSpPr>
        <p:spPr>
          <a:xfrm flipV="1">
            <a:off x="8684651" y="1051898"/>
            <a:ext cx="382858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894131" y="438283"/>
            <a:ext cx="1029312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语义分析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9067509" y="438282"/>
            <a:ext cx="1578193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机器代码生成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9" name="直接箭头连接符 28"/>
          <p:cNvCxnSpPr>
            <a:stCxn id="28" idx="3"/>
            <a:endCxn id="25" idx="1"/>
          </p:cNvCxnSpPr>
          <p:nvPr/>
        </p:nvCxnSpPr>
        <p:spPr>
          <a:xfrm>
            <a:off x="10645702" y="1051898"/>
            <a:ext cx="394250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2171701" y="438283"/>
            <a:ext cx="1329084" cy="1227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抽象语法树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30" idx="3"/>
            <a:endCxn id="27" idx="1"/>
          </p:cNvCxnSpPr>
          <p:nvPr/>
        </p:nvCxnSpPr>
        <p:spPr>
          <a:xfrm>
            <a:off x="3500785" y="1051898"/>
            <a:ext cx="393346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863"/>
    </mc:Choice>
    <mc:Fallback>
      <p:transition spd="slow" advTm="10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838200" y="3573691"/>
          <a:ext cx="4838699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160"/>
                <a:gridCol w="1345810"/>
                <a:gridCol w="1343043"/>
                <a:gridCol w="1132686"/>
              </a:tblGrid>
              <a:tr h="65870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+mj-lt"/>
                          <a:ea typeface="仿宋" panose="02010609060101010101" pitchFamily="49" charset="-122"/>
                        </a:rPr>
                        <a:t>运算符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+mj-lt"/>
                          <a:ea typeface="仿宋" panose="02010609060101010101" pitchFamily="49" charset="-122"/>
                        </a:rPr>
                        <a:t>左运算对象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+mj-lt"/>
                          <a:ea typeface="仿宋" panose="02010609060101010101" pitchFamily="49" charset="-122"/>
                        </a:rPr>
                        <a:t>右运算对象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dirty="0">
                          <a:solidFill>
                            <a:schemeClr val="bg1"/>
                          </a:solidFill>
                          <a:latin typeface="+mj-lt"/>
                          <a:ea typeface="仿宋" panose="02010609060101010101" pitchFamily="49" charset="-122"/>
                        </a:rPr>
                        <a:t>结果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+mj-lt"/>
                        <a:ea typeface="仿宋" panose="02010609060101010101" pitchFamily="49" charset="-122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4358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*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2.3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4.5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T1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3582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+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999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T1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tx1"/>
                          </a:solidFill>
                          <a:latin typeface="Trebuchet MS" panose="020B0603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2400" b="1" dirty="0">
                        <a:solidFill>
                          <a:schemeClr val="tx1"/>
                        </a:solidFill>
                        <a:latin typeface="Trebuchet MS" panose="020B0603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7696199" y="3091426"/>
            <a:ext cx="30099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LOAD		2.3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MUL		4.5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STO		T1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LOAD		999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ADD		T1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STO		b</a:t>
            </a:r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箭头: 右 5"/>
          <p:cNvSpPr/>
          <p:nvPr/>
        </p:nvSpPr>
        <p:spPr>
          <a:xfrm>
            <a:off x="6096000" y="3846939"/>
            <a:ext cx="1278615" cy="1097468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2"/>
          <p:cNvSpPr>
            <a:spLocks noGrp="1"/>
          </p:cNvSpPr>
          <p:nvPr>
            <p:ph idx="1"/>
          </p:nvPr>
        </p:nvSpPr>
        <p:spPr>
          <a:xfrm>
            <a:off x="457200" y="2730618"/>
            <a:ext cx="4762500" cy="1050925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机器相关</a:t>
            </a:r>
            <a:endParaRPr lang="en-US" altLang="zh-CN" sz="3200" dirty="0"/>
          </a:p>
        </p:txBody>
      </p:sp>
      <p:sp>
        <p:nvSpPr>
          <p:cNvPr id="9" name="矩形 8"/>
          <p:cNvSpPr/>
          <p:nvPr/>
        </p:nvSpPr>
        <p:spPr>
          <a:xfrm>
            <a:off x="5309460" y="438283"/>
            <a:ext cx="1578193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中间代码生成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0" name="直接箭头连接符 9"/>
          <p:cNvCxnSpPr>
            <a:stCxn id="17" idx="3"/>
            <a:endCxn id="9" idx="1"/>
          </p:cNvCxnSpPr>
          <p:nvPr/>
        </p:nvCxnSpPr>
        <p:spPr>
          <a:xfrm>
            <a:off x="4923443" y="1051899"/>
            <a:ext cx="386017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3894130" y="2075764"/>
            <a:ext cx="1029312" cy="3875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2" name="直接箭头连接符 11"/>
          <p:cNvCxnSpPr>
            <a:stCxn id="17" idx="2"/>
            <a:endCxn id="11" idx="0"/>
          </p:cNvCxnSpPr>
          <p:nvPr/>
        </p:nvCxnSpPr>
        <p:spPr>
          <a:xfrm flipH="1">
            <a:off x="4408786" y="1665515"/>
            <a:ext cx="1" cy="4102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7324976" y="438283"/>
            <a:ext cx="1359675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寄存器分配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4" name="直接箭头连接符 13"/>
          <p:cNvCxnSpPr>
            <a:stCxn id="9" idx="3"/>
            <a:endCxn id="13" idx="1"/>
          </p:cNvCxnSpPr>
          <p:nvPr/>
        </p:nvCxnSpPr>
        <p:spPr>
          <a:xfrm>
            <a:off x="6887653" y="1051899"/>
            <a:ext cx="437323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1039952" y="438282"/>
            <a:ext cx="1010535" cy="12272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6" name="直接箭头连接符 15"/>
          <p:cNvCxnSpPr>
            <a:stCxn id="13" idx="3"/>
            <a:endCxn id="18" idx="1"/>
          </p:cNvCxnSpPr>
          <p:nvPr/>
        </p:nvCxnSpPr>
        <p:spPr>
          <a:xfrm flipV="1">
            <a:off x="8684651" y="1051898"/>
            <a:ext cx="382858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3894131" y="438283"/>
            <a:ext cx="1029312" cy="12272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语义分析</a:t>
            </a:r>
            <a:endParaRPr lang="en-US" altLang="zh-CN" sz="28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067509" y="438282"/>
            <a:ext cx="1578193" cy="122723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机器代码生成</a:t>
            </a:r>
            <a:endParaRPr lang="zh-CN" altLang="en-US" sz="1400" b="1" dirty="0">
              <a:solidFill>
                <a:srgbClr val="FF0000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9" name="直接箭头连接符 18"/>
          <p:cNvCxnSpPr>
            <a:stCxn id="18" idx="3"/>
            <a:endCxn id="15" idx="1"/>
          </p:cNvCxnSpPr>
          <p:nvPr/>
        </p:nvCxnSpPr>
        <p:spPr>
          <a:xfrm>
            <a:off x="10645702" y="1051898"/>
            <a:ext cx="394250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171701" y="438283"/>
            <a:ext cx="1329084" cy="1227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抽象语法树</a:t>
            </a:r>
            <a:endParaRPr lang="zh-CN" altLang="en-US" sz="1400" b="1" dirty="0">
              <a:solidFill>
                <a:schemeClr val="tx1"/>
              </a:solidFill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1" name="直接箭头连接符 20"/>
          <p:cNvCxnSpPr>
            <a:stCxn id="20" idx="3"/>
            <a:endCxn id="17" idx="1"/>
          </p:cNvCxnSpPr>
          <p:nvPr/>
        </p:nvCxnSpPr>
        <p:spPr>
          <a:xfrm>
            <a:off x="3500785" y="1051898"/>
            <a:ext cx="393346" cy="1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标题 1"/>
          <p:cNvSpPr>
            <a:spLocks noGrp="1"/>
          </p:cNvSpPr>
          <p:nvPr>
            <p:ph type="title"/>
          </p:nvPr>
        </p:nvSpPr>
        <p:spPr>
          <a:xfrm>
            <a:off x="315684" y="365125"/>
            <a:ext cx="10515600" cy="1325563"/>
          </a:xfrm>
        </p:spPr>
        <p:txBody>
          <a:bodyPr/>
          <a:lstStyle/>
          <a:p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后端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14"/>
    </mc:Choice>
    <mc:Fallback>
      <p:transition spd="slow" advTm="51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课程介绍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每周一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15:10</a:t>
            </a: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~</a:t>
            </a: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17:00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二教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106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助教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zh-CN" alt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刘天 </a:t>
            </a: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  <a:hlinkClick r:id="rId1"/>
              </a:rPr>
              <a:t>liutian@pku.edu.cn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Prerequisite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编译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848" y="381166"/>
            <a:ext cx="4609491" cy="61277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703"/>
    </mc:Choice>
    <mc:Fallback>
      <p:transition spd="slow" advTm="9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本学期教学</a:t>
            </a:r>
            <a:r>
              <a:rPr lang="zh-CN" altLang="en-US" dirty="0"/>
              <a:t>方式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教学网上发布视频和课件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课堂时间答疑（每周一</a:t>
            </a: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 15:10</a:t>
            </a: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至</a:t>
            </a:r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17:00</a:t>
            </a: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）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疫情结束前在线答疑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>
              <a:lnSpc>
                <a:spcPct val="100000"/>
              </a:lnSpc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微信群，腾讯会议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开学后教室答疑（二教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106</a:t>
            </a: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）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其他时间答疑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简单问题：微信或邮件，复杂问题 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by appointment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919"/>
    </mc:Choice>
    <mc:Fallback>
      <p:transition spd="slow" advTm="147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Outline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Compiler overview</a:t>
            </a:r>
            <a:endParaRPr lang="en-US" altLang="zh-CN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Course introduction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 and MiniJava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13"/>
    </mc:Choice>
    <mc:Fallback>
      <p:transition spd="slow" advTm="33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2003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What is a Compiler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2372" y="1866118"/>
            <a:ext cx="10981428" cy="2227832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 computer program that translates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 source code in a one </a:t>
            </a:r>
            <a:r>
              <a:rPr lang="en-US" altLang="zh-CN" i="1" dirty="0">
                <a:latin typeface="Calibri" panose="020F0502020204030204" pitchFamily="34" charset="0"/>
                <a:cs typeface="Calibri" panose="020F0502020204030204" pitchFamily="34" charset="0"/>
              </a:rPr>
              <a:t>source programming language</a:t>
            </a:r>
            <a:endParaRPr lang="en-US" altLang="zh-CN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into a </a:t>
            </a:r>
            <a:r>
              <a:rPr lang="en-US" altLang="zh-CN" i="1" dirty="0">
                <a:latin typeface="Calibri" panose="020F0502020204030204" pitchFamily="34" charset="0"/>
                <a:cs typeface="Calibri" panose="020F0502020204030204" pitchFamily="34" charset="0"/>
              </a:rPr>
              <a:t>target programming language</a:t>
            </a:r>
            <a:endParaRPr lang="en-US" altLang="zh-CN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内容占位符 2"/>
          <p:cNvSpPr txBox="1"/>
          <p:nvPr/>
        </p:nvSpPr>
        <p:spPr>
          <a:xfrm>
            <a:off x="386748" y="4088855"/>
            <a:ext cx="10967052" cy="2696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altLang="zh-CN" sz="3200" dirty="0">
                <a:latin typeface="Calibri" panose="020F0502020204030204" pitchFamily="34" charset="0"/>
                <a:cs typeface="Calibri" panose="020F0502020204030204" pitchFamily="34" charset="0"/>
              </a:rPr>
              <a:t>The primary use is to translate</a:t>
            </a:r>
            <a:endParaRPr lang="en-US" altLang="zh-CN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 source code written in </a:t>
            </a:r>
            <a:r>
              <a:rPr lang="en-US" altLang="zh-CN" i="1" dirty="0">
                <a:latin typeface="Calibri" panose="020F0502020204030204" pitchFamily="34" charset="0"/>
                <a:cs typeface="Calibri" panose="020F0502020204030204" pitchFamily="34" charset="0"/>
              </a:rPr>
              <a:t>high-level programming language</a:t>
            </a:r>
            <a:endParaRPr lang="en-US" altLang="zh-CN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spcAft>
                <a:spcPts val="1200"/>
              </a:spcAft>
              <a:buFont typeface="Arial" panose="020B0604020202020204" pitchFamily="34" charset="0"/>
              <a:buNone/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to a </a:t>
            </a:r>
            <a:r>
              <a:rPr lang="en-US" altLang="zh-CN" i="1" dirty="0">
                <a:latin typeface="Calibri" panose="020F0502020204030204" pitchFamily="34" charset="0"/>
                <a:cs typeface="Calibri" panose="020F0502020204030204" pitchFamily="34" charset="0"/>
              </a:rPr>
              <a:t>lower level language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(e.g., assembly language or machine code)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69"/>
    </mc:Choice>
    <mc:Fallback>
      <p:transition spd="slow" advTm="4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编译器的逻辑结构</a:t>
            </a:r>
            <a:endParaRPr lang="zh-CN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63226" y="4075670"/>
            <a:ext cx="6278663" cy="1908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95580" indent="-19558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3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6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  <a:defRPr sz="23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n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marL="2057400" indent="-228600" algn="l" eaLnBrk="0" hangingPunct="0">
              <a:spcBef>
                <a:spcPct val="25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2000">
                <a:solidFill>
                  <a:schemeClr val="folHlink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lang="zh-CN" altLang="en-US" sz="2800" b="1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前端</a:t>
            </a:r>
            <a:r>
              <a:rPr lang="zh-CN" altLang="en-US" sz="2800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：与</a:t>
            </a:r>
            <a:r>
              <a:rPr lang="zh-CN" altLang="en-US" sz="2800" b="1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源程序有关</a:t>
            </a:r>
            <a:r>
              <a:rPr lang="zh-CN" altLang="en-US" sz="2800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的部分</a:t>
            </a:r>
            <a:endParaRPr lang="en-US" altLang="zh-CN" sz="2800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  <a:buClrTx/>
              <a:buFontTx/>
              <a:buChar char="•"/>
            </a:pPr>
            <a:r>
              <a:rPr lang="zh-CN" altLang="en-US" sz="2400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将合法代码映射为</a:t>
            </a:r>
            <a:r>
              <a:rPr lang="zh-CN" altLang="en-US" sz="2400" u="none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Helvetica" panose="020B0604020202020204" pitchFamily="34" charset="0"/>
              </a:rPr>
              <a:t>抽象语法树</a:t>
            </a:r>
            <a:r>
              <a:rPr lang="en-US" altLang="zh-CN" sz="2400" u="none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Helvetica" panose="020B0604020202020204" pitchFamily="34" charset="0"/>
              </a:rPr>
              <a:t> </a:t>
            </a:r>
            <a:endParaRPr lang="en-US" altLang="zh-CN" sz="2400" u="none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Char char="•"/>
            </a:pPr>
            <a:r>
              <a:rPr lang="zh-CN" altLang="en-US" sz="2800" b="1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后端：</a:t>
            </a:r>
            <a:r>
              <a:rPr lang="zh-CN" altLang="en-US" sz="2800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与</a:t>
            </a:r>
            <a:r>
              <a:rPr lang="zh-CN" altLang="en-US" sz="2800" b="1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机器有关</a:t>
            </a:r>
            <a:r>
              <a:rPr lang="zh-CN" altLang="en-US" sz="2800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的部分</a:t>
            </a:r>
            <a:endParaRPr lang="en-US" altLang="zh-CN" sz="2800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  <a:p>
            <a:pPr lvl="1" eaLnBrk="1" hangingPunct="1">
              <a:spcBef>
                <a:spcPct val="0"/>
              </a:spcBef>
              <a:buClrTx/>
              <a:buFontTx/>
              <a:buChar char="•"/>
            </a:pPr>
            <a:r>
              <a:rPr lang="zh-CN" altLang="en-US" sz="2400" u="none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将</a:t>
            </a:r>
            <a:r>
              <a:rPr lang="zh-CN" altLang="en-US" sz="2400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Helvetica" panose="020B0604020202020204" pitchFamily="34" charset="0"/>
              </a:rPr>
              <a:t>抽象语法树</a:t>
            </a:r>
            <a:r>
              <a:rPr lang="zh-CN" altLang="en-US" sz="2400" dirty="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翻译成机器代码</a:t>
            </a:r>
            <a:endParaRPr lang="en-US" altLang="zh-CN" sz="2400" u="none" dirty="0">
              <a:solidFill>
                <a:schemeClr val="tx1"/>
              </a:solidFill>
              <a:latin typeface="仿宋" panose="02010609060101010101" pitchFamily="49" charset="-122"/>
              <a:ea typeface="仿宋" panose="02010609060101010101" pitchFamily="49" charset="-122"/>
              <a:cs typeface="Helvetica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43534" y="2417602"/>
            <a:ext cx="1516843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前端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929489" y="2417602"/>
            <a:ext cx="13644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1" name="直接箭头连接符 10"/>
          <p:cNvCxnSpPr>
            <a:stCxn id="9" idx="3"/>
            <a:endCxn id="8" idx="1"/>
          </p:cNvCxnSpPr>
          <p:nvPr/>
        </p:nvCxnSpPr>
        <p:spPr>
          <a:xfrm>
            <a:off x="3293956" y="2779071"/>
            <a:ext cx="349578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5182401" y="3872388"/>
            <a:ext cx="1651658" cy="361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14" name="直接箭头连接符 13"/>
          <p:cNvCxnSpPr>
            <a:stCxn id="8" idx="2"/>
            <a:endCxn id="13" idx="0"/>
          </p:cNvCxnSpPr>
          <p:nvPr/>
        </p:nvCxnSpPr>
        <p:spPr>
          <a:xfrm>
            <a:off x="4401956" y="3140539"/>
            <a:ext cx="1606274" cy="731849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6912980" y="2410256"/>
            <a:ext cx="1455412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后端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0" name="直接箭头连接符 19"/>
          <p:cNvCxnSpPr>
            <a:stCxn id="19" idx="2"/>
            <a:endCxn id="13" idx="0"/>
          </p:cNvCxnSpPr>
          <p:nvPr/>
        </p:nvCxnSpPr>
        <p:spPr>
          <a:xfrm flipH="1">
            <a:off x="6008230" y="3133193"/>
            <a:ext cx="1632456" cy="739195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8" idx="3"/>
            <a:endCxn id="19" idx="1"/>
          </p:cNvCxnSpPr>
          <p:nvPr/>
        </p:nvCxnSpPr>
        <p:spPr>
          <a:xfrm flipV="1">
            <a:off x="5160377" y="2771725"/>
            <a:ext cx="1752603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8844183" y="2417602"/>
            <a:ext cx="163875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机器代码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0" name="直接箭头连接符 29"/>
          <p:cNvCxnSpPr>
            <a:stCxn id="19" idx="3"/>
            <a:endCxn id="28" idx="1"/>
          </p:cNvCxnSpPr>
          <p:nvPr/>
        </p:nvCxnSpPr>
        <p:spPr>
          <a:xfrm>
            <a:off x="8368392" y="2771725"/>
            <a:ext cx="47579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5236103" y="1636883"/>
            <a:ext cx="13644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抽象 语法树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561"/>
    </mc:Choice>
    <mc:Fallback>
      <p:transition spd="slow" advTm="131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"/>
          </p:nvPr>
        </p:nvSpPr>
        <p:spPr>
          <a:xfrm>
            <a:off x="462641" y="2843794"/>
            <a:ext cx="7489365" cy="361687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zh-CN" altLang="en-US" sz="3200" b="1" dirty="0">
                <a:latin typeface="Centaur" panose="02030504050205020304" pitchFamily="18" charset="0"/>
              </a:rPr>
              <a:t>从字符串到单词</a:t>
            </a:r>
            <a:endParaRPr lang="en-US" altLang="zh-CN" sz="3200" b="1" dirty="0">
              <a:latin typeface="Centaur" panose="020305040502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entaur" panose="02030504050205020304" pitchFamily="18" charset="0"/>
              </a:rPr>
              <a:t>	</a:t>
            </a:r>
            <a:r>
              <a:rPr lang="zh-CN" altLang="en-US" sz="2400" dirty="0">
                <a:latin typeface="Centaur" panose="02030504050205020304" pitchFamily="18" charset="0"/>
              </a:rPr>
              <a:t>扫描源程序，根据语言的词法规则将字符串</a:t>
            </a:r>
            <a:endParaRPr lang="en-US" altLang="zh-CN" sz="2400" dirty="0">
              <a:latin typeface="Centaur" panose="020305040502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sz="2400" dirty="0">
                <a:latin typeface="Centaur" panose="02030504050205020304" pitchFamily="18" charset="0"/>
              </a:rPr>
              <a:t>            </a:t>
            </a:r>
            <a:r>
              <a:rPr lang="zh-CN" altLang="en-US" sz="2400" dirty="0">
                <a:latin typeface="Centaur" panose="02030504050205020304" pitchFamily="18" charset="0"/>
              </a:rPr>
              <a:t>识别为单词</a:t>
            </a:r>
            <a:endParaRPr lang="zh-CN" altLang="en-US" sz="2400" dirty="0">
              <a:latin typeface="Centaur" panose="020305040502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800"/>
              </a:spcBef>
              <a:spcAft>
                <a:spcPts val="600"/>
              </a:spcAft>
              <a:buNone/>
            </a:pPr>
            <a:r>
              <a:rPr lang="zh-CN" altLang="en-US" sz="2800" b="1" dirty="0">
                <a:latin typeface="Centaur" panose="02030504050205020304" pitchFamily="18" charset="0"/>
              </a:rPr>
              <a:t>单词</a:t>
            </a:r>
            <a:r>
              <a:rPr lang="zh-CN" altLang="en-US" sz="3200" dirty="0">
                <a:latin typeface="Centaur" panose="02030504050205020304" pitchFamily="18" charset="0"/>
              </a:rPr>
              <a:t>：</a:t>
            </a:r>
            <a:r>
              <a:rPr lang="zh-CN" altLang="en-US" sz="2800" b="1" dirty="0">
                <a:latin typeface="Centaur" panose="02030504050205020304" pitchFamily="18" charset="0"/>
              </a:rPr>
              <a:t>由词法规则定义的基本语法单位，包括</a:t>
            </a:r>
            <a:r>
              <a:rPr lang="en-US" altLang="zh-CN" sz="2800" b="1" dirty="0">
                <a:latin typeface="Centaur" panose="02030504050205020304" pitchFamily="18" charset="0"/>
              </a:rPr>
              <a:t>:</a:t>
            </a:r>
            <a:endParaRPr lang="en-US" altLang="zh-CN" sz="2800" b="1" dirty="0">
              <a:latin typeface="Centaur" panose="02030504050205020304" pitchFamily="18" charset="0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entaur" panose="02030504050205020304" pitchFamily="18" charset="0"/>
              </a:rPr>
              <a:t>(</a:t>
            </a:r>
            <a:r>
              <a:rPr lang="en-US" altLang="zh-CN" sz="2400" dirty="0"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en-US" altLang="zh-CN" sz="2400" dirty="0">
                <a:latin typeface="Centaur" panose="02030504050205020304" pitchFamily="18" charset="0"/>
              </a:rPr>
              <a:t>) </a:t>
            </a:r>
            <a:r>
              <a:rPr lang="zh-CN" altLang="en-US" sz="2400" dirty="0">
                <a:latin typeface="Centaur" panose="02030504050205020304" pitchFamily="18" charset="0"/>
              </a:rPr>
              <a:t>关键字或保留字（</a:t>
            </a:r>
            <a:r>
              <a:rPr lang="en-US" altLang="zh-CN" sz="2400" dirty="0">
                <a:latin typeface="Centaur" panose="02030504050205020304" pitchFamily="18" charset="0"/>
              </a:rPr>
              <a:t>if, while, for…)</a:t>
            </a:r>
            <a:endParaRPr lang="en-US" altLang="zh-CN" sz="2400" dirty="0">
              <a:latin typeface="Centaur" panose="02030504050205020304" pitchFamily="18" charset="0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entaur" panose="02030504050205020304" pitchFamily="18" charset="0"/>
              </a:rPr>
              <a:t>(</a:t>
            </a:r>
            <a:r>
              <a:rPr lang="en-US" altLang="zh-CN" sz="2400" dirty="0"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r>
              <a:rPr lang="en-US" altLang="zh-CN" sz="2400" dirty="0">
                <a:latin typeface="Centaur" panose="02030504050205020304" pitchFamily="18" charset="0"/>
              </a:rPr>
              <a:t>) </a:t>
            </a:r>
            <a:r>
              <a:rPr lang="zh-CN" altLang="en-US" sz="2400" dirty="0">
                <a:latin typeface="Centaur" panose="02030504050205020304" pitchFamily="18" charset="0"/>
              </a:rPr>
              <a:t>标识符 （变量名、函数名等）、常数</a:t>
            </a:r>
            <a:endParaRPr lang="en-US" altLang="zh-CN" sz="2400" dirty="0">
              <a:latin typeface="Centaur" panose="02030504050205020304" pitchFamily="18" charset="0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entaur" panose="02030504050205020304" pitchFamily="18" charset="0"/>
              </a:rPr>
              <a:t>(</a:t>
            </a:r>
            <a:r>
              <a:rPr lang="en-US" altLang="zh-CN" sz="2400" dirty="0">
                <a:latin typeface="仿宋" panose="02010609060101010101" pitchFamily="49" charset="-122"/>
                <a:ea typeface="仿宋" panose="02010609060101010101" pitchFamily="49" charset="-122"/>
              </a:rPr>
              <a:t>3</a:t>
            </a:r>
            <a:r>
              <a:rPr lang="en-US" altLang="zh-CN" sz="2400" dirty="0">
                <a:latin typeface="Centaur" panose="02030504050205020304" pitchFamily="18" charset="0"/>
              </a:rPr>
              <a:t>) </a:t>
            </a:r>
            <a:r>
              <a:rPr lang="zh-CN" altLang="en-US" sz="2400" dirty="0">
                <a:latin typeface="Centaur" panose="02030504050205020304" pitchFamily="18" charset="0"/>
              </a:rPr>
              <a:t>运算符和分界符（</a:t>
            </a:r>
            <a:r>
              <a:rPr lang="en-US" altLang="zh-CN" sz="2400" dirty="0">
                <a:latin typeface="Centaur" panose="02030504050205020304" pitchFamily="18" charset="0"/>
              </a:rPr>
              <a:t>+ - 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altLang="zh-CN" sz="2400" dirty="0">
                <a:latin typeface="Centaur" panose="02030504050205020304" pitchFamily="18" charset="0"/>
              </a:rPr>
              <a:t> / ; </a:t>
            </a:r>
            <a:r>
              <a:rPr lang="zh-CN" altLang="en-US" sz="2400" dirty="0">
                <a:latin typeface="Centaur" panose="02030504050205020304" pitchFamily="18" charset="0"/>
              </a:rPr>
              <a:t>等等</a:t>
            </a:r>
            <a:r>
              <a:rPr lang="en-US" altLang="zh-CN" sz="2400" dirty="0">
                <a:latin typeface="Centaur" panose="02030504050205020304" pitchFamily="18" charset="0"/>
              </a:rPr>
              <a:t>)</a:t>
            </a:r>
            <a:endParaRPr lang="zh-CN" altLang="en-US" sz="2400" dirty="0">
              <a:latin typeface="Centaur" panose="02030504050205020304" pitchFamily="18" charset="0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899228" y="3190795"/>
            <a:ext cx="3889998" cy="1040896"/>
            <a:chOff x="6837871" y="431260"/>
            <a:chExt cx="4876801" cy="1040896"/>
          </a:xfrm>
        </p:grpSpPr>
        <p:sp>
          <p:nvSpPr>
            <p:cNvPr id="23" name="矩形 22"/>
            <p:cNvSpPr/>
            <p:nvPr/>
          </p:nvSpPr>
          <p:spPr>
            <a:xfrm>
              <a:off x="6837871" y="612407"/>
              <a:ext cx="487680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4800" b="1" dirty="0">
                  <a:solidFill>
                    <a:srgbClr val="FF0000"/>
                  </a:solidFill>
                  <a:latin typeface="Centaur" panose="02030504050205020304" pitchFamily="18" charset="0"/>
                </a:rPr>
                <a:t>IAMTHEBOSS</a:t>
              </a:r>
              <a:endParaRPr lang="zh-CN" altLang="en-US" sz="5400" dirty="0">
                <a:solidFill>
                  <a:srgbClr val="FF0000"/>
                </a:solidFill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7210524" y="434137"/>
              <a:ext cx="0" cy="10265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8344012" y="431260"/>
              <a:ext cx="0" cy="10265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9876358" y="445636"/>
              <a:ext cx="0" cy="10265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矩形 26"/>
          <p:cNvSpPr/>
          <p:nvPr/>
        </p:nvSpPr>
        <p:spPr>
          <a:xfrm>
            <a:off x="5791201" y="1174500"/>
            <a:ext cx="1668788" cy="72293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词法分析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000500" y="1174500"/>
            <a:ext cx="12882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29" name="直接箭头连接符 28"/>
          <p:cNvCxnSpPr>
            <a:stCxn id="28" idx="3"/>
            <a:endCxn id="27" idx="1"/>
          </p:cNvCxnSpPr>
          <p:nvPr/>
        </p:nvCxnSpPr>
        <p:spPr>
          <a:xfrm>
            <a:off x="5288767" y="1535969"/>
            <a:ext cx="502434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6894181" y="2237394"/>
            <a:ext cx="1651658" cy="361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27" idx="2"/>
            <a:endCxn id="30" idx="0"/>
          </p:cNvCxnSpPr>
          <p:nvPr/>
        </p:nvCxnSpPr>
        <p:spPr>
          <a:xfrm>
            <a:off x="6625595" y="1897437"/>
            <a:ext cx="1094415" cy="339957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8069588" y="1167154"/>
            <a:ext cx="1671182" cy="72293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语法分析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32" idx="2"/>
            <a:endCxn id="30" idx="0"/>
          </p:cNvCxnSpPr>
          <p:nvPr/>
        </p:nvCxnSpPr>
        <p:spPr>
          <a:xfrm flipH="1">
            <a:off x="7720010" y="1890091"/>
            <a:ext cx="1185169" cy="34730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27" idx="3"/>
            <a:endCxn id="32" idx="1"/>
          </p:cNvCxnSpPr>
          <p:nvPr/>
        </p:nvCxnSpPr>
        <p:spPr>
          <a:xfrm flipV="1">
            <a:off x="7459989" y="1528623"/>
            <a:ext cx="609599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0305591" y="1174500"/>
            <a:ext cx="138040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抽象  语法树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6" name="直接箭头连接符 35"/>
          <p:cNvCxnSpPr>
            <a:stCxn id="32" idx="3"/>
            <a:endCxn id="35" idx="1"/>
          </p:cNvCxnSpPr>
          <p:nvPr/>
        </p:nvCxnSpPr>
        <p:spPr>
          <a:xfrm>
            <a:off x="9740770" y="1528623"/>
            <a:ext cx="56482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7151680" y="589784"/>
            <a:ext cx="1266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单词串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976"/>
    </mc:Choice>
    <mc:Fallback>
      <p:transition spd="slow" advTm="137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5350" y="2644347"/>
            <a:ext cx="5467350" cy="1374775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从单词串到抽象语法树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2400" dirty="0"/>
              <a:t>根据</a:t>
            </a:r>
            <a:r>
              <a:rPr lang="zh-CN" altLang="en-US" sz="2400" b="1" dirty="0"/>
              <a:t>语法规则</a:t>
            </a:r>
            <a:r>
              <a:rPr lang="zh-CN" altLang="en-US" sz="2400" dirty="0"/>
              <a:t>识别</a:t>
            </a:r>
            <a:r>
              <a:rPr lang="zh-CN" altLang="en-US" sz="2400" b="1" dirty="0"/>
              <a:t>语法成分</a:t>
            </a:r>
            <a:r>
              <a:rPr lang="zh-CN" altLang="en-US" sz="2400" dirty="0"/>
              <a:t>，如表达式、语句、函数等。</a:t>
            </a:r>
            <a:endParaRPr lang="zh-CN" altLang="en-US" sz="2400" dirty="0"/>
          </a:p>
        </p:txBody>
      </p:sp>
      <p:sp>
        <p:nvSpPr>
          <p:cNvPr id="7" name="矩形 6"/>
          <p:cNvSpPr/>
          <p:nvPr/>
        </p:nvSpPr>
        <p:spPr>
          <a:xfrm>
            <a:off x="6693569" y="3525040"/>
            <a:ext cx="5950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主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7286995" y="3521164"/>
            <a:ext cx="5950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谓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8940393" y="3518621"/>
            <a:ext cx="6004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宾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837871" y="2833094"/>
            <a:ext cx="48768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b="1" dirty="0">
                <a:solidFill>
                  <a:srgbClr val="FF0000"/>
                </a:solidFill>
                <a:latin typeface="Centaur" panose="02030504050205020304" pitchFamily="18" charset="0"/>
              </a:rPr>
              <a:t>IAMTHEBOSS</a:t>
            </a:r>
            <a:endParaRPr lang="zh-CN" altLang="en-US" sz="5400" dirty="0">
              <a:solidFill>
                <a:srgbClr val="FF0000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7108167" y="2654824"/>
            <a:ext cx="0" cy="1026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036943" y="2651947"/>
            <a:ext cx="0" cy="1026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9241765" y="2666323"/>
            <a:ext cx="0" cy="1026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前端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791201" y="1174500"/>
            <a:ext cx="1668788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词法分析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000500" y="1174500"/>
            <a:ext cx="12882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30" idx="3"/>
            <a:endCxn id="29" idx="1"/>
          </p:cNvCxnSpPr>
          <p:nvPr/>
        </p:nvCxnSpPr>
        <p:spPr>
          <a:xfrm>
            <a:off x="5288767" y="1535969"/>
            <a:ext cx="502434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6894181" y="2237394"/>
            <a:ext cx="1651658" cy="361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29" idx="2"/>
            <a:endCxn id="32" idx="0"/>
          </p:cNvCxnSpPr>
          <p:nvPr/>
        </p:nvCxnSpPr>
        <p:spPr>
          <a:xfrm>
            <a:off x="6625595" y="1897437"/>
            <a:ext cx="1094415" cy="339957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8069588" y="1167154"/>
            <a:ext cx="1671182" cy="72293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语法分析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5" name="直接箭头连接符 34"/>
          <p:cNvCxnSpPr>
            <a:stCxn id="34" idx="2"/>
            <a:endCxn id="32" idx="0"/>
          </p:cNvCxnSpPr>
          <p:nvPr/>
        </p:nvCxnSpPr>
        <p:spPr>
          <a:xfrm flipH="1">
            <a:off x="7720010" y="1890091"/>
            <a:ext cx="1185169" cy="34730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9" idx="3"/>
            <a:endCxn id="34" idx="1"/>
          </p:cNvCxnSpPr>
          <p:nvPr/>
        </p:nvCxnSpPr>
        <p:spPr>
          <a:xfrm flipV="1">
            <a:off x="7459989" y="1528623"/>
            <a:ext cx="609599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10305591" y="1174500"/>
            <a:ext cx="138040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抽象  语法树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8" name="直接箭头连接符 37"/>
          <p:cNvCxnSpPr>
            <a:stCxn id="34" idx="3"/>
            <a:endCxn id="37" idx="1"/>
          </p:cNvCxnSpPr>
          <p:nvPr/>
        </p:nvCxnSpPr>
        <p:spPr>
          <a:xfrm>
            <a:off x="9740770" y="1528623"/>
            <a:ext cx="56482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7151680" y="589784"/>
            <a:ext cx="1266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单词串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392"/>
    </mc:Choice>
    <mc:Fallback>
      <p:transition spd="slow" advTm="60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5350" y="2644347"/>
            <a:ext cx="5467350" cy="1374775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从单词串到抽象语法树</a:t>
            </a:r>
            <a:endParaRPr lang="en-US" altLang="zh-CN" sz="3200" b="1" dirty="0"/>
          </a:p>
          <a:p>
            <a:pPr marL="0" indent="0">
              <a:buNone/>
            </a:pPr>
            <a:r>
              <a:rPr lang="zh-CN" altLang="en-US" sz="2400" dirty="0"/>
              <a:t>根据</a:t>
            </a:r>
            <a:r>
              <a:rPr lang="zh-CN" altLang="en-US" sz="2400" b="1" dirty="0"/>
              <a:t>语法规则</a:t>
            </a:r>
            <a:r>
              <a:rPr lang="zh-CN" altLang="en-US" sz="2400" dirty="0"/>
              <a:t>识别</a:t>
            </a:r>
            <a:r>
              <a:rPr lang="zh-CN" altLang="en-US" sz="2400" b="1" dirty="0"/>
              <a:t>语法成分</a:t>
            </a:r>
            <a:r>
              <a:rPr lang="zh-CN" altLang="en-US" sz="2400" dirty="0"/>
              <a:t>，如表达式、语句、函数等。</a:t>
            </a:r>
            <a:endParaRPr lang="zh-CN" altLang="en-US" sz="2400" dirty="0"/>
          </a:p>
        </p:txBody>
      </p:sp>
      <p:sp>
        <p:nvSpPr>
          <p:cNvPr id="4" name="内容占位符 2"/>
          <p:cNvSpPr txBox="1"/>
          <p:nvPr/>
        </p:nvSpPr>
        <p:spPr>
          <a:xfrm>
            <a:off x="838200" y="4075269"/>
            <a:ext cx="7105650" cy="685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b="1" dirty="0"/>
              <a:t>语法规则</a:t>
            </a:r>
            <a:endParaRPr lang="en-US" altLang="zh-CN" sz="3200" b="1" dirty="0"/>
          </a:p>
        </p:txBody>
      </p:sp>
      <p:sp>
        <p:nvSpPr>
          <p:cNvPr id="5" name="矩形 4"/>
          <p:cNvSpPr/>
          <p:nvPr/>
        </p:nvSpPr>
        <p:spPr>
          <a:xfrm>
            <a:off x="590550" y="4665820"/>
            <a:ext cx="59055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AssignStm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&gt; ::= &lt;id&gt;&lt;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AssignOp</a:t>
            </a:r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&gt;&lt;Expr&gt;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&lt;Expr&gt; ::= &lt;Expr&gt;&lt;op&gt;&lt;Expr&gt;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| 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num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| id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前端</a:t>
            </a:r>
            <a:endParaRPr lang="zh-CN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5791201" y="1174500"/>
            <a:ext cx="1668788" cy="7229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词法分析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000500" y="1174500"/>
            <a:ext cx="1288267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源代码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1" name="直接箭头连接符 30"/>
          <p:cNvCxnSpPr>
            <a:stCxn id="30" idx="3"/>
            <a:endCxn id="29" idx="1"/>
          </p:cNvCxnSpPr>
          <p:nvPr/>
        </p:nvCxnSpPr>
        <p:spPr>
          <a:xfrm>
            <a:off x="5288767" y="1535969"/>
            <a:ext cx="502434" cy="0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6894181" y="2237394"/>
            <a:ext cx="1651658" cy="3614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报错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3" name="直接箭头连接符 32"/>
          <p:cNvCxnSpPr>
            <a:stCxn id="29" idx="2"/>
            <a:endCxn id="32" idx="0"/>
          </p:cNvCxnSpPr>
          <p:nvPr/>
        </p:nvCxnSpPr>
        <p:spPr>
          <a:xfrm>
            <a:off x="6625595" y="1897437"/>
            <a:ext cx="1094415" cy="339957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8069588" y="1167154"/>
            <a:ext cx="1671182" cy="72293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0000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语法分析</a:t>
            </a:r>
            <a:endParaRPr lang="zh-CN" altLang="en-US" sz="1400" b="1" dirty="0">
              <a:solidFill>
                <a:srgbClr val="FF0000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5" name="直接箭头连接符 34"/>
          <p:cNvCxnSpPr>
            <a:stCxn id="34" idx="2"/>
            <a:endCxn id="32" idx="0"/>
          </p:cNvCxnSpPr>
          <p:nvPr/>
        </p:nvCxnSpPr>
        <p:spPr>
          <a:xfrm flipH="1">
            <a:off x="7720010" y="1890091"/>
            <a:ext cx="1185169" cy="34730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9" idx="3"/>
            <a:endCxn id="34" idx="1"/>
          </p:cNvCxnSpPr>
          <p:nvPr/>
        </p:nvCxnSpPr>
        <p:spPr>
          <a:xfrm flipV="1">
            <a:off x="7459989" y="1528623"/>
            <a:ext cx="609599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/>
          <p:cNvSpPr/>
          <p:nvPr/>
        </p:nvSpPr>
        <p:spPr>
          <a:xfrm>
            <a:off x="10305591" y="1174500"/>
            <a:ext cx="1380409" cy="722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Centaur" panose="02030504050205020304" pitchFamily="18" charset="0"/>
                <a:ea typeface="仿宋" panose="02010609060101010101" pitchFamily="49" charset="-122"/>
                <a:cs typeface="Calibri" panose="020F0502020204030204" pitchFamily="34" charset="0"/>
              </a:rPr>
              <a:t>抽象  语法树</a:t>
            </a:r>
            <a:endParaRPr lang="zh-CN" altLang="en-US" sz="1400" b="1" dirty="0">
              <a:solidFill>
                <a:schemeClr val="tx1"/>
              </a:solidFill>
              <a:latin typeface="Centaur" panose="02030504050205020304" pitchFamily="18" charset="0"/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cxnSp>
        <p:nvCxnSpPr>
          <p:cNvPr id="38" name="直接箭头连接符 37"/>
          <p:cNvCxnSpPr>
            <a:stCxn id="34" idx="3"/>
            <a:endCxn id="37" idx="1"/>
          </p:cNvCxnSpPr>
          <p:nvPr/>
        </p:nvCxnSpPr>
        <p:spPr>
          <a:xfrm>
            <a:off x="9740770" y="1528623"/>
            <a:ext cx="564821" cy="7346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矩形 38"/>
          <p:cNvSpPr/>
          <p:nvPr/>
        </p:nvSpPr>
        <p:spPr>
          <a:xfrm>
            <a:off x="7151680" y="589784"/>
            <a:ext cx="12666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latin typeface="仿宋" panose="02010609060101010101" pitchFamily="49" charset="-122"/>
                <a:ea typeface="仿宋" panose="02010609060101010101" pitchFamily="49" charset="-122"/>
                <a:cs typeface="Helvetica" panose="020B0604020202020204" pitchFamily="34" charset="0"/>
              </a:rPr>
              <a:t>单词串</a:t>
            </a:r>
            <a:endParaRPr lang="zh-CN" altLang="en-US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674179" y="2978359"/>
            <a:ext cx="6477000" cy="401648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altLang="zh-CN" sz="40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:= b+2.3*4.5</a:t>
            </a:r>
            <a:endParaRPr lang="en-US" altLang="zh-CN" sz="40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spcAft>
                <a:spcPts val="1800"/>
              </a:spcAft>
            </a:pPr>
            <a:r>
              <a:rPr lang="en-US" altLang="zh-C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&lt;id&gt;&lt;</a:t>
            </a:r>
            <a:r>
              <a:rPr lang="en-US" altLang="zh-CN" sz="28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AsgOp</a:t>
            </a:r>
            <a:r>
              <a:rPr lang="en-US" altLang="zh-C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&gt;&lt;id&gt;&lt;op&gt;</a:t>
            </a:r>
            <a:r>
              <a:rPr lang="en-US" altLang="zh-CN" sz="2800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&lt;num&gt;&lt;op&gt;&lt;num&gt;</a:t>
            </a:r>
            <a:endParaRPr lang="en-US" altLang="zh-CN" sz="2800" u="sng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spcAft>
                <a:spcPts val="1800"/>
              </a:spcAft>
            </a:pPr>
            <a:r>
              <a:rPr lang="en-US" altLang="zh-C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&lt;id&gt;&lt;</a:t>
            </a:r>
            <a:r>
              <a:rPr lang="en-US" altLang="zh-CN" sz="2800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AsgnOp</a:t>
            </a:r>
            <a:r>
              <a:rPr lang="en-US" altLang="zh-CN" sz="28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</a:t>
            </a:r>
            <a:r>
              <a:rPr lang="en-US" altLang="zh-CN" sz="2800" u="sng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&lt;id&gt;&lt;op&gt;&lt;Exp&gt;</a:t>
            </a:r>
            <a:endParaRPr lang="en-US" altLang="zh-CN" sz="2800" u="sng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spcAft>
                <a:spcPts val="1800"/>
              </a:spcAft>
            </a:pPr>
            <a:r>
              <a:rPr lang="en-US" altLang="zh-CN" sz="2800" u="sng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&lt;id&gt;&lt;</a:t>
            </a:r>
            <a:r>
              <a:rPr lang="en-US" altLang="zh-CN" sz="2800" u="sng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AsgnOp</a:t>
            </a:r>
            <a:r>
              <a:rPr lang="en-US" altLang="zh-CN" sz="2800" u="sng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&gt;&lt;Exp&gt;</a:t>
            </a:r>
            <a:endParaRPr lang="en-US" altLang="zh-CN" sz="2800" u="sng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spcAft>
                <a:spcPts val="1800"/>
              </a:spcAft>
            </a:pPr>
            <a:r>
              <a:rPr lang="en-US" altLang="zh-CN" sz="28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</a:t>
            </a:r>
            <a:r>
              <a:rPr lang="en-US" altLang="zh-CN" sz="2800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AssignStm</a:t>
            </a:r>
            <a:r>
              <a:rPr lang="en-US" altLang="zh-CN" sz="2800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&gt;</a:t>
            </a:r>
            <a:endParaRPr lang="en-US" altLang="zh-CN" sz="2800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altLang="zh-CN" sz="28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 flipH="1">
            <a:off x="10594347" y="4235690"/>
            <a:ext cx="1" cy="43256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>
            <a:off x="9880479" y="4869352"/>
            <a:ext cx="1" cy="43256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H="1">
            <a:off x="8890947" y="5562510"/>
            <a:ext cx="1" cy="432563"/>
          </a:xfrm>
          <a:prstGeom prst="straightConnector1">
            <a:avLst/>
          </a:prstGeom>
          <a:ln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896"/>
    </mc:Choice>
    <mc:Fallback>
      <p:transition spd="slow" advTm="171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1977</Words>
  <Application>WPS 演示</Application>
  <PresentationFormat>宽屏</PresentationFormat>
  <Paragraphs>353</Paragraphs>
  <Slides>14</Slides>
  <Notes>5</Notes>
  <HiddenSlides>0</HiddenSlides>
  <MMClips>14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1" baseType="lpstr">
      <vt:lpstr>Arial</vt:lpstr>
      <vt:lpstr>宋体</vt:lpstr>
      <vt:lpstr>Wingdings</vt:lpstr>
      <vt:lpstr>仿宋</vt:lpstr>
      <vt:lpstr>Calibri</vt:lpstr>
      <vt:lpstr>华文仿宋</vt:lpstr>
      <vt:lpstr>黑体</vt:lpstr>
      <vt:lpstr>Helvetica</vt:lpstr>
      <vt:lpstr>Centaur</vt:lpstr>
      <vt:lpstr>PMingLiU-ExtB</vt:lpstr>
      <vt:lpstr>Calibri Light</vt:lpstr>
      <vt:lpstr>Trebuchet MS</vt:lpstr>
      <vt:lpstr>等线 Light</vt:lpstr>
      <vt:lpstr>等线</vt:lpstr>
      <vt:lpstr>微软雅黑</vt:lpstr>
      <vt:lpstr>Arial Unicode MS</vt:lpstr>
      <vt:lpstr>Office 主题​​</vt:lpstr>
      <vt:lpstr>编译实习</vt:lpstr>
      <vt:lpstr>课程介绍</vt:lpstr>
      <vt:lpstr>本学期教学方式</vt:lpstr>
      <vt:lpstr>Outline</vt:lpstr>
      <vt:lpstr>What is a Compiler</vt:lpstr>
      <vt:lpstr>编译器的逻辑结构</vt:lpstr>
      <vt:lpstr>前端</vt:lpstr>
      <vt:lpstr>前端</vt:lpstr>
      <vt:lpstr>前端</vt:lpstr>
      <vt:lpstr>前端</vt:lpstr>
      <vt:lpstr>后端</vt:lpstr>
      <vt:lpstr>后端</vt:lpstr>
      <vt:lpstr>后端</vt:lpstr>
      <vt:lpstr>后端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Huang</dc:creator>
  <cp:lastModifiedBy>佳衡</cp:lastModifiedBy>
  <cp:revision>554</cp:revision>
  <dcterms:created xsi:type="dcterms:W3CDTF">2017-02-18T05:16:00Z</dcterms:created>
  <dcterms:modified xsi:type="dcterms:W3CDTF">2020-02-22T10:03:35Z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